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8" r:id="rId3"/>
    <p:sldId id="259" r:id="rId4"/>
    <p:sldId id="260" r:id="rId5"/>
    <p:sldId id="268" r:id="rId6"/>
    <p:sldId id="272" r:id="rId7"/>
    <p:sldId id="287" r:id="rId8"/>
    <p:sldId id="288" r:id="rId9"/>
    <p:sldId id="261" r:id="rId10"/>
    <p:sldId id="263" r:id="rId11"/>
    <p:sldId id="265" r:id="rId12"/>
    <p:sldId id="266" r:id="rId13"/>
    <p:sldId id="273" r:id="rId14"/>
    <p:sldId id="277" r:id="rId15"/>
    <p:sldId id="276" r:id="rId16"/>
    <p:sldId id="280" r:id="rId17"/>
    <p:sldId id="291" r:id="rId18"/>
    <p:sldId id="282" r:id="rId19"/>
    <p:sldId id="279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94753"/>
  </p:normalViewPr>
  <p:slideViewPr>
    <p:cSldViewPr snapToGrid="0" snapToObjects="1">
      <p:cViewPr varScale="1">
        <p:scale>
          <a:sx n="74" d="100"/>
          <a:sy n="74" d="100"/>
        </p:scale>
        <p:origin x="1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6414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802880" y="9040142"/>
            <a:ext cx="3034454" cy="5207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uact=8&amp;ved=0ahUKEwjsqf_i7f_OAhVDOyYKHRVxAT8QjRwIBw&amp;url=http://asiatrend.org/community/reviving-orlando/&amp;bvm=bv.131783435,d.eWE&amp;psig=AFQjCNEcybutb1VRazG5jJQ5dJPy3ON4Bg&amp;ust=1473426971860763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76" y="96518"/>
            <a:ext cx="14697104" cy="9808719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31255" y="5690682"/>
            <a:ext cx="6186278" cy="3638144"/>
          </a:xfrm>
          <a:prstGeom prst="rect">
            <a:avLst/>
          </a:prstGeom>
        </p:spPr>
        <p:txBody>
          <a:bodyPr wrap="none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u="none" kern="1200" cap="all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 dirty="0"/>
          </a:p>
        </p:txBody>
      </p:sp>
      <p:sp>
        <p:nvSpPr>
          <p:cNvPr id="5" name="Shape 194"/>
          <p:cNvSpPr/>
          <p:nvPr/>
        </p:nvSpPr>
        <p:spPr>
          <a:xfrm>
            <a:off x="-64169" y="0"/>
            <a:ext cx="13932581" cy="1449421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 lvl="1"/>
            <a:r>
              <a:rPr lang="en-US" sz="3000" b="1" dirty="0">
                <a:solidFill>
                  <a:srgbClr val="FFFFFF"/>
                </a:solidFill>
              </a:rPr>
              <a:t>IN THE WAKE OF TRAGEDY</a:t>
            </a:r>
            <a:r>
              <a:rPr lang="en-US" sz="3000" b="1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en-US" sz="3000" b="1" dirty="0">
                <a:solidFill>
                  <a:srgbClr val="FFFFFF"/>
                </a:solidFill>
              </a:rPr>
              <a:t>BEST PRACTICES FROM ORLANDO’S NIGHTCLUB SHOOTING</a:t>
            </a:r>
          </a:p>
        </p:txBody>
      </p:sp>
      <p:sp>
        <p:nvSpPr>
          <p:cNvPr id="8" name="Shape 194"/>
          <p:cNvSpPr/>
          <p:nvPr/>
        </p:nvSpPr>
        <p:spPr>
          <a:xfrm>
            <a:off x="128337" y="9287758"/>
            <a:ext cx="13932581" cy="523244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/>
              <a:t>Heather Fagan, City of Orlando  • </a:t>
            </a:r>
            <a:r>
              <a:rPr lang="en-US" sz="2000" dirty="0" err="1"/>
              <a:t>Kena</a:t>
            </a:r>
            <a:r>
              <a:rPr lang="en-US" sz="2000" dirty="0"/>
              <a:t> Lewis, Orlando Health  •  Michelle Guido, Orlando Police</a:t>
            </a:r>
          </a:p>
        </p:txBody>
      </p:sp>
    </p:spTree>
    <p:extLst>
      <p:ext uri="{BB962C8B-B14F-4D97-AF65-F5344CB8AC3E}">
        <p14:creationId xmlns:p14="http://schemas.microsoft.com/office/powerpoint/2010/main" val="13154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6.jpg"/>
          <p:cNvPicPr>
            <a:picLocks noChangeAspect="1"/>
          </p:cNvPicPr>
          <p:nvPr/>
        </p:nvPicPr>
        <p:blipFill>
          <a:blip r:embed="rId2">
            <a:extLst/>
          </a:blip>
          <a:srcRect l="1482" r="18271" b="1323"/>
          <a:stretch>
            <a:fillRect/>
          </a:stretch>
        </p:blipFill>
        <p:spPr>
          <a:xfrm>
            <a:off x="-198170" y="-590786"/>
            <a:ext cx="13229675" cy="105744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6627042" y="9178270"/>
            <a:ext cx="7252986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5" name="Shape 159"/>
          <p:cNvSpPr/>
          <p:nvPr/>
        </p:nvSpPr>
        <p:spPr>
          <a:xfrm>
            <a:off x="10376" y="239455"/>
            <a:ext cx="5464405" cy="3170238"/>
          </a:xfrm>
          <a:prstGeom prst="rect">
            <a:avLst/>
          </a:prstGeom>
          <a:solidFill>
            <a:srgbClr val="2587B2"/>
          </a:solidFill>
          <a:ln w="12700">
            <a:miter lim="400000"/>
          </a:ln>
        </p:spPr>
        <p:txBody>
          <a:bodyPr lIns="365760" tIns="50800" rIns="50800" bIns="50800" anchor="ctr"/>
          <a:lstStyle/>
          <a:p>
            <a:pPr lvl="1" algn="l"/>
            <a:r>
              <a:rPr lang="en-US" dirty="0">
                <a:solidFill>
                  <a:schemeClr val="bg1"/>
                </a:solidFill>
              </a:rPr>
              <a:t>LOCAL, NATIONAL, AND INTERNATIONAL MEDIA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-1" y="-87673"/>
            <a:ext cx="13004802" cy="9928945"/>
          </a:xfrm>
          <a:prstGeom prst="rect">
            <a:avLst/>
          </a:prstGeom>
          <a:solidFill>
            <a:srgbClr val="2587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023315" y="8172301"/>
            <a:ext cx="6958170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PUT YOUR CAPTION HERE     </a:t>
            </a:r>
          </a:p>
        </p:txBody>
      </p:sp>
      <p:pic>
        <p:nvPicPr>
          <p:cNvPr id="7" name="image8.jpg"/>
          <p:cNvPicPr>
            <a:picLocks noChangeAspect="1"/>
          </p:cNvPicPr>
          <p:nvPr/>
        </p:nvPicPr>
        <p:blipFill>
          <a:blip r:embed="rId2">
            <a:extLst/>
          </a:blip>
          <a:srcRect l="38866" t="51969" r="514" b="5842"/>
          <a:stretch>
            <a:fillRect/>
          </a:stretch>
        </p:blipFill>
        <p:spPr>
          <a:xfrm>
            <a:off x="1" y="-87133"/>
            <a:ext cx="13004800" cy="6469079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" name="image9.jpeg"/>
          <p:cNvPicPr>
            <a:picLocks noChangeAspect="1"/>
          </p:cNvPicPr>
          <p:nvPr/>
        </p:nvPicPr>
        <p:blipFill>
          <a:blip r:embed="rId3">
            <a:extLst/>
          </a:blip>
          <a:srcRect l="977" t="21415" b="33970"/>
          <a:stretch>
            <a:fillRect/>
          </a:stretch>
        </p:blipFill>
        <p:spPr>
          <a:xfrm>
            <a:off x="-37682" y="4876799"/>
            <a:ext cx="13080164" cy="4960699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-2" y="0"/>
            <a:ext cx="13004802" cy="9928945"/>
          </a:xfrm>
          <a:prstGeom prst="rect">
            <a:avLst/>
          </a:prstGeom>
          <a:solidFill>
            <a:srgbClr val="2587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574274" y="1536134"/>
            <a:ext cx="7022970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l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3200" dirty="0"/>
              <a:t>NEWS MONITORING</a:t>
            </a:r>
          </a:p>
          <a:p>
            <a:pPr marL="285750" indent="-285750" algn="l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3200" dirty="0"/>
              <a:t>RECORD INTERVIEWS</a:t>
            </a:r>
          </a:p>
          <a:p>
            <a:pPr marL="285750" indent="-285750" algn="l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3200" dirty="0"/>
              <a:t>CAMERAS ARE ALWAYS ON</a:t>
            </a:r>
          </a:p>
          <a:p>
            <a:pPr marL="285750" indent="-285750" algn="l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3200" dirty="0"/>
              <a:t>CORRECT</a:t>
            </a:r>
            <a:r>
              <a:rPr lang="en-US" sz="3200" dirty="0"/>
              <a:t>IONS</a:t>
            </a:r>
          </a:p>
          <a:p>
            <a:pPr marL="285750" indent="-285750" algn="l">
              <a:spcBef>
                <a:spcPts val="12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sz="3200" dirty="0"/>
              <a:t>EMAIL OUT OF OFFICE</a:t>
            </a:r>
          </a:p>
        </p:txBody>
      </p:sp>
      <p:pic>
        <p:nvPicPr>
          <p:cNvPr id="5" name="image7.jpg"/>
          <p:cNvPicPr>
            <a:picLocks noChangeAspect="1"/>
          </p:cNvPicPr>
          <p:nvPr/>
        </p:nvPicPr>
        <p:blipFill>
          <a:blip r:embed="rId2">
            <a:extLst/>
          </a:blip>
          <a:srcRect t="7768" b="28262"/>
          <a:stretch>
            <a:fillRect/>
          </a:stretch>
        </p:blipFill>
        <p:spPr>
          <a:xfrm>
            <a:off x="0" y="5102253"/>
            <a:ext cx="13104881" cy="5594777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37065" y="546300"/>
            <a:ext cx="5712644" cy="87203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sz="5000" b="1" dirty="0">
                <a:solidFill>
                  <a:srgbClr val="FFFFFF"/>
                </a:solidFill>
              </a:rPr>
              <a:t>QUICK </a:t>
            </a: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uFillTx/>
                <a:sym typeface="Helvetica Light"/>
              </a:rPr>
              <a:t>T</a:t>
            </a:r>
            <a:r>
              <a:rPr lang="en-US" sz="5000" b="1" dirty="0">
                <a:solidFill>
                  <a:srgbClr val="FFFFFF"/>
                </a:solidFill>
              </a:rPr>
              <a:t>I</a:t>
            </a:r>
            <a:r>
              <a:rPr kumimoji="0" lang="en-US" sz="5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uFillTx/>
                <a:sym typeface="Helvetica Light"/>
              </a:rPr>
              <a:t>P</a:t>
            </a:r>
            <a:r>
              <a:rPr lang="en-US" sz="5000" b="1" dirty="0">
                <a:solidFill>
                  <a:srgbClr val="FFFFFF"/>
                </a:solidFill>
              </a:rPr>
              <a:t>S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uFillTx/>
              <a:sym typeface="Helvetica Light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1" y="-29618"/>
            <a:ext cx="13004802" cy="10145566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363220" y="4257191"/>
            <a:ext cx="1214274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LONG TERM</a:t>
            </a:r>
            <a:endParaRPr dirty="0"/>
          </a:p>
          <a:p>
            <a:pPr algn="l">
              <a:defRPr sz="10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COMMUNICATION</a:t>
            </a:r>
            <a:r>
              <a:rPr lang="en-US" dirty="0"/>
              <a:t>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22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5643" t="21417" b="5246"/>
          <a:stretch/>
        </p:blipFill>
        <p:spPr>
          <a:xfrm>
            <a:off x="-268224" y="12192"/>
            <a:ext cx="14969866" cy="99723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59"/>
          <p:cNvSpPr/>
          <p:nvPr/>
        </p:nvSpPr>
        <p:spPr>
          <a:xfrm>
            <a:off x="0" y="239054"/>
            <a:ext cx="6117839" cy="27933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marR="0" lvl="4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>
                <a:solidFill>
                  <a:srgbClr val="FFFFFF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hape 159"/>
          <p:cNvSpPr/>
          <p:nvPr/>
        </p:nvSpPr>
        <p:spPr>
          <a:xfrm>
            <a:off x="369246" y="239055"/>
            <a:ext cx="5598695" cy="2793313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lvl="4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VIGILS</a:t>
            </a:r>
          </a:p>
          <a:p>
            <a:pPr marL="285750" lvl="4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MEMORIALS</a:t>
            </a:r>
          </a:p>
          <a:p>
            <a:pPr marL="285750" lvl="4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PUBLIC RECORDS</a:t>
            </a:r>
          </a:p>
          <a:p>
            <a:pPr marL="285750" lvl="4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ASSISTANCE CENTER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-1" y="-29618"/>
            <a:ext cx="13004802" cy="10145566"/>
          </a:xfrm>
          <a:prstGeom prst="rect">
            <a:avLst/>
          </a:prstGeom>
          <a:solidFill>
            <a:schemeClr val="accent1">
              <a:lumOff val="-764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image23.jpg"/>
          <p:cNvPicPr>
            <a:picLocks noChangeAspect="1"/>
          </p:cNvPicPr>
          <p:nvPr/>
        </p:nvPicPr>
        <p:blipFill>
          <a:blip r:embed="rId2">
            <a:extLst/>
          </a:blip>
          <a:srcRect l="12942"/>
          <a:stretch>
            <a:fillRect/>
          </a:stretch>
        </p:blipFill>
        <p:spPr>
          <a:xfrm>
            <a:off x="-294588" y="-29617"/>
            <a:ext cx="13593975" cy="1012572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59"/>
          <p:cNvSpPr/>
          <p:nvPr/>
        </p:nvSpPr>
        <p:spPr>
          <a:xfrm>
            <a:off x="-294588" y="280415"/>
            <a:ext cx="7176651" cy="345408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marR="0" lvl="4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>
                <a:solidFill>
                  <a:srgbClr val="FFFFFF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hape 159"/>
          <p:cNvSpPr/>
          <p:nvPr/>
        </p:nvSpPr>
        <p:spPr>
          <a:xfrm>
            <a:off x="395936" y="455786"/>
            <a:ext cx="6069032" cy="2793313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1 MONTH – 6 MONTH – ONE YEAR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 err="1">
                <a:solidFill>
                  <a:schemeClr val="bg1"/>
                </a:solidFill>
              </a:rPr>
              <a:t>OneOrlando</a:t>
            </a:r>
            <a:r>
              <a:rPr lang="en-US" dirty="0">
                <a:solidFill>
                  <a:schemeClr val="bg1"/>
                </a:solidFill>
              </a:rPr>
              <a:t> FUND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-8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1021344" y="3246574"/>
            <a:ext cx="6889082" cy="2981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LESSONS </a:t>
            </a:r>
          </a:p>
          <a:p>
            <a:pPr algn="l">
              <a:defRPr sz="10000" b="1">
                <a:latin typeface="Arial"/>
                <a:ea typeface="Arial"/>
                <a:cs typeface="Arial"/>
                <a:sym typeface="Arial"/>
              </a:defRPr>
            </a:pPr>
            <a:r>
              <a:t>LEARNED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6850" y="0"/>
            <a:ext cx="13117400" cy="6657500"/>
          </a:xfrm>
          <a:prstGeom prst="rect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3004800" cy="6047874"/>
          </a:xfrm>
          <a:prstGeom prst="rect">
            <a:avLst/>
          </a:prstGeom>
          <a:solidFill>
            <a:schemeClr val="accent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785932" y="721076"/>
            <a:ext cx="11896634" cy="506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ELATIONSHIPS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SUPPORT FROM OTHER AGENCIES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HAVE A PLAN 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ULTICULTURAL RESPONSE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DO I HAVE TO MAKE THIS DECISION TODAY?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WEBSITE/COORDINATION WITH TECH DEPT</a:t>
            </a: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DOCUMENT EVERYTHING</a:t>
            </a:r>
            <a:endParaRPr dirty="0">
              <a:solidFill>
                <a:schemeClr val="bg1"/>
              </a:solidFill>
            </a:endParaRPr>
          </a:p>
          <a:p>
            <a:pPr marL="285750" indent="-285750" algn="l">
              <a:spcBef>
                <a:spcPts val="600"/>
              </a:spcBef>
              <a:buSzPct val="100000"/>
              <a:buFont typeface="Arial"/>
              <a:buChar char="•"/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chemeClr val="bg1"/>
                </a:solidFill>
              </a:rPr>
              <a:t>JUMP BAG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image3.jpeg"/>
          <p:cNvPicPr>
            <a:picLocks noChangeAspect="1"/>
          </p:cNvPicPr>
          <p:nvPr/>
        </p:nvPicPr>
        <p:blipFill>
          <a:blip r:embed="rId3">
            <a:extLst/>
          </a:blip>
          <a:srcRect l="11827" r="6821"/>
          <a:stretch>
            <a:fillRect/>
          </a:stretch>
        </p:blipFill>
        <p:spPr>
          <a:xfrm>
            <a:off x="-56850" y="6371310"/>
            <a:ext cx="6392336" cy="4845513"/>
          </a:xfrm>
          <a:prstGeom prst="rect">
            <a:avLst/>
          </a:prstGeom>
          <a:noFill/>
          <a:ln w="12700">
            <a:noFill/>
            <a:miter lim="400000"/>
          </a:ln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5271"/>
          <a:stretch/>
        </p:blipFill>
        <p:spPr>
          <a:xfrm>
            <a:off x="6335486" y="6339840"/>
            <a:ext cx="6653150" cy="3605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14812" y="6339840"/>
            <a:ext cx="13045738" cy="0"/>
          </a:xfrm>
          <a:prstGeom prst="line">
            <a:avLst/>
          </a:prstGeom>
          <a:noFill/>
          <a:ln w="635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3495290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4" y="542565"/>
            <a:ext cx="8728697" cy="872869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24.jpeg" descr="Image result for DPAC orlando united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793" y="-16541"/>
            <a:ext cx="13146316" cy="9859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87944" y="3286621"/>
            <a:ext cx="922848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TIMELINE</a:t>
            </a:r>
          </a:p>
          <a:p>
            <a:pPr algn="l">
              <a:defRPr sz="10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JU</a:t>
            </a:r>
            <a:r>
              <a:rPr lang="en-US" dirty="0"/>
              <a:t>NE</a:t>
            </a:r>
            <a:r>
              <a:rPr dirty="0"/>
              <a:t> 12, 2016</a:t>
            </a:r>
            <a:r>
              <a:rPr b="0" dirty="0"/>
              <a:t>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140776" y="4094471"/>
            <a:ext cx="377847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cap="all" dirty="0"/>
              <a:t>PIO</a:t>
            </a:r>
            <a:r>
              <a:rPr lang="en-US" cap="all" dirty="0"/>
              <a:t> and M</a:t>
            </a:r>
            <a:r>
              <a:rPr cap="all" dirty="0"/>
              <a:t>edia </a:t>
            </a:r>
            <a:br>
              <a:rPr lang="en-US" cap="all" dirty="0"/>
            </a:br>
            <a:r>
              <a:rPr lang="en-US" cap="all" dirty="0"/>
              <a:t>R</a:t>
            </a:r>
            <a:r>
              <a:rPr cap="all" dirty="0"/>
              <a:t>elations notified </a:t>
            </a:r>
          </a:p>
        </p:txBody>
      </p:sp>
      <p:sp>
        <p:nvSpPr>
          <p:cNvPr id="136" name="Shape 136"/>
          <p:cNvSpPr/>
          <p:nvPr/>
        </p:nvSpPr>
        <p:spPr>
          <a:xfrm>
            <a:off x="4140776" y="5722985"/>
            <a:ext cx="278298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cap="all" dirty="0"/>
              <a:t>PIO</a:t>
            </a:r>
            <a:r>
              <a:rPr lang="en-US" cap="all" dirty="0"/>
              <a:t> and </a:t>
            </a:r>
            <a:r>
              <a:rPr cap="all" dirty="0"/>
              <a:t>Media Relations </a:t>
            </a:r>
            <a:endParaRPr lang="en-US" cap="all" dirty="0"/>
          </a:p>
          <a:p>
            <a:r>
              <a:rPr lang="en-US" cap="all" dirty="0"/>
              <a:t>O</a:t>
            </a:r>
            <a:r>
              <a:rPr cap="all" dirty="0"/>
              <a:t>n</a:t>
            </a:r>
            <a:r>
              <a:rPr lang="en-US" cap="all" dirty="0"/>
              <a:t>-</a:t>
            </a:r>
            <a:r>
              <a:rPr cap="all" dirty="0"/>
              <a:t>scene</a:t>
            </a:r>
          </a:p>
        </p:txBody>
      </p:sp>
      <p:pic>
        <p:nvPicPr>
          <p:cNvPr id="13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64031" y="994952"/>
            <a:ext cx="3428570" cy="3773583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843544" y="3921602"/>
            <a:ext cx="1851126" cy="86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 am</a:t>
            </a:r>
          </a:p>
        </p:txBody>
      </p:sp>
      <p:sp>
        <p:nvSpPr>
          <p:cNvPr id="141" name="Shape 141"/>
          <p:cNvSpPr/>
          <p:nvPr/>
        </p:nvSpPr>
        <p:spPr>
          <a:xfrm>
            <a:off x="843544" y="5802777"/>
            <a:ext cx="2952454" cy="866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3:45 am</a:t>
            </a:r>
          </a:p>
        </p:txBody>
      </p:sp>
      <p:sp>
        <p:nvSpPr>
          <p:cNvPr id="143" name="Shape 143"/>
          <p:cNvSpPr/>
          <p:nvPr/>
        </p:nvSpPr>
        <p:spPr>
          <a:xfrm>
            <a:off x="843544" y="5212969"/>
            <a:ext cx="620602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52" y="5542413"/>
            <a:ext cx="4308475" cy="3229180"/>
          </a:xfrm>
          <a:prstGeom prst="rect">
            <a:avLst/>
          </a:prstGeom>
        </p:spPr>
      </p:pic>
      <p:sp>
        <p:nvSpPr>
          <p:cNvPr id="13" name="Shape 135"/>
          <p:cNvSpPr/>
          <p:nvPr/>
        </p:nvSpPr>
        <p:spPr>
          <a:xfrm>
            <a:off x="4140776" y="2410275"/>
            <a:ext cx="37784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cap="all" dirty="0"/>
              <a:t>Shooting began </a:t>
            </a:r>
            <a:r>
              <a:rPr cap="all" dirty="0"/>
              <a:t> </a:t>
            </a:r>
          </a:p>
        </p:txBody>
      </p:sp>
      <p:sp>
        <p:nvSpPr>
          <p:cNvPr id="14" name="Shape 140"/>
          <p:cNvSpPr/>
          <p:nvPr/>
        </p:nvSpPr>
        <p:spPr>
          <a:xfrm>
            <a:off x="843544" y="2157614"/>
            <a:ext cx="296876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2:02</a:t>
            </a:r>
            <a:r>
              <a:rPr dirty="0"/>
              <a:t> am</a:t>
            </a:r>
          </a:p>
        </p:txBody>
      </p:sp>
      <p:sp>
        <p:nvSpPr>
          <p:cNvPr id="15" name="Shape 143"/>
          <p:cNvSpPr/>
          <p:nvPr/>
        </p:nvSpPr>
        <p:spPr>
          <a:xfrm>
            <a:off x="843543" y="3673491"/>
            <a:ext cx="620602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843544" y="2841705"/>
            <a:ext cx="296876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7</a:t>
            </a:r>
            <a:r>
              <a:rPr dirty="0"/>
              <a:t>:30 am</a:t>
            </a:r>
          </a:p>
        </p:txBody>
      </p:sp>
      <p:sp>
        <p:nvSpPr>
          <p:cNvPr id="147" name="Shape 147"/>
          <p:cNvSpPr/>
          <p:nvPr/>
        </p:nvSpPr>
        <p:spPr>
          <a:xfrm>
            <a:off x="887389" y="4561952"/>
            <a:ext cx="34384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10</a:t>
            </a:r>
            <a:r>
              <a:rPr dirty="0"/>
              <a:t>:</a:t>
            </a:r>
            <a:r>
              <a:rPr lang="en-US" dirty="0"/>
              <a:t>30</a:t>
            </a:r>
            <a:r>
              <a:rPr dirty="0"/>
              <a:t> </a:t>
            </a:r>
            <a:r>
              <a:rPr lang="en-US" dirty="0"/>
              <a:t>a</a:t>
            </a:r>
            <a:r>
              <a:rPr dirty="0"/>
              <a:t>m</a:t>
            </a:r>
          </a:p>
        </p:txBody>
      </p:sp>
      <p:sp>
        <p:nvSpPr>
          <p:cNvPr id="149" name="Shape 149"/>
          <p:cNvSpPr/>
          <p:nvPr/>
        </p:nvSpPr>
        <p:spPr>
          <a:xfrm>
            <a:off x="911569" y="4200453"/>
            <a:ext cx="6138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420262" y="3015920"/>
            <a:ext cx="27829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cap="all" dirty="0"/>
              <a:t>first</a:t>
            </a:r>
            <a:r>
              <a:rPr cap="all" dirty="0"/>
              <a:t> press conference</a:t>
            </a:r>
            <a:r>
              <a:rPr dirty="0"/>
              <a:t>	</a:t>
            </a:r>
          </a:p>
        </p:txBody>
      </p:sp>
      <p:pic>
        <p:nvPicPr>
          <p:cNvPr id="152" name="image4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62886" t="21581" r="103" b="5574"/>
          <a:stretch/>
        </p:blipFill>
        <p:spPr>
          <a:xfrm>
            <a:off x="8285708" y="2427513"/>
            <a:ext cx="3616627" cy="533879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4464107" y="4761685"/>
            <a:ext cx="27829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cap="all" dirty="0"/>
              <a:t>SECOND</a:t>
            </a:r>
            <a:r>
              <a:rPr cap="all" dirty="0"/>
              <a:t> press conference</a:t>
            </a:r>
          </a:p>
        </p:txBody>
      </p:sp>
      <p:sp>
        <p:nvSpPr>
          <p:cNvPr id="13" name="Shape 137"/>
          <p:cNvSpPr/>
          <p:nvPr/>
        </p:nvSpPr>
        <p:spPr>
          <a:xfrm>
            <a:off x="4521775" y="6724831"/>
            <a:ext cx="278298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cap="all" dirty="0"/>
              <a:t>THIRD</a:t>
            </a:r>
            <a:r>
              <a:rPr cap="all" dirty="0"/>
              <a:t> press conference </a:t>
            </a:r>
          </a:p>
        </p:txBody>
      </p:sp>
      <p:sp>
        <p:nvSpPr>
          <p:cNvPr id="14" name="Shape 142"/>
          <p:cNvSpPr/>
          <p:nvPr/>
        </p:nvSpPr>
        <p:spPr>
          <a:xfrm>
            <a:off x="1028599" y="6570942"/>
            <a:ext cx="30537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2</a:t>
            </a:r>
            <a:r>
              <a:rPr dirty="0"/>
              <a:t>:</a:t>
            </a:r>
            <a:r>
              <a:rPr lang="en-US" dirty="0"/>
              <a:t>45</a:t>
            </a:r>
            <a:r>
              <a:rPr dirty="0"/>
              <a:t> </a:t>
            </a:r>
            <a:r>
              <a:rPr lang="en-US" dirty="0"/>
              <a:t>p</a:t>
            </a:r>
            <a:r>
              <a:rPr dirty="0"/>
              <a:t>m</a:t>
            </a:r>
          </a:p>
        </p:txBody>
      </p:sp>
      <p:sp>
        <p:nvSpPr>
          <p:cNvPr id="15" name="Shape 149"/>
          <p:cNvSpPr/>
          <p:nvPr/>
        </p:nvSpPr>
        <p:spPr>
          <a:xfrm>
            <a:off x="925802" y="6187274"/>
            <a:ext cx="6138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-8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021344" y="2516324"/>
            <a:ext cx="8134897" cy="4441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SOCIAL</a:t>
            </a:r>
          </a:p>
          <a:p>
            <a:pPr algn="l">
              <a:defRPr sz="10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MEDIA</a:t>
            </a:r>
          </a:p>
          <a:p>
            <a:pPr algn="l">
              <a:defRPr sz="10000" b="1">
                <a:latin typeface="Arial"/>
                <a:ea typeface="Arial"/>
                <a:cs typeface="Arial"/>
                <a:sym typeface="Arial"/>
              </a:defRPr>
            </a:pPr>
            <a:r>
              <a:t>STRATEGIES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jpg" descr="C:\Users\gui31064\Desktop\PULSE\PP17tweetocs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928" y="3937110"/>
            <a:ext cx="5992879" cy="307705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12.jpg" descr="C:\Users\gui31064\Desktop\PULSE\PP5tweet.JPG"/>
          <p:cNvPicPr>
            <a:picLocks noChangeAspect="1"/>
          </p:cNvPicPr>
          <p:nvPr/>
        </p:nvPicPr>
        <p:blipFill rotWithShape="1">
          <a:blip r:embed="rId3">
            <a:extLst/>
          </a:blip>
          <a:srcRect b="35998"/>
          <a:stretch/>
        </p:blipFill>
        <p:spPr>
          <a:xfrm>
            <a:off x="5548805" y="849660"/>
            <a:ext cx="5480350" cy="29399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13.jpg" descr="C:\Users\gui31064\Desktop\PULSE\PP4twee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520" y="6396952"/>
            <a:ext cx="5524447" cy="27251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47" y="5965814"/>
            <a:ext cx="5426240" cy="315629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3" name="image10.jpg" descr="PP3twee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16901" y="3176336"/>
            <a:ext cx="5536007" cy="229930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8" name="Shape 159"/>
          <p:cNvSpPr/>
          <p:nvPr/>
        </p:nvSpPr>
        <p:spPr>
          <a:xfrm>
            <a:off x="1" y="-41860"/>
            <a:ext cx="5184742" cy="376412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marR="0" lvl="4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>
                <a:solidFill>
                  <a:srgbClr val="FFFFFF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hape 159"/>
          <p:cNvSpPr/>
          <p:nvPr/>
        </p:nvSpPr>
        <p:spPr>
          <a:xfrm>
            <a:off x="690524" y="443545"/>
            <a:ext cx="3656887" cy="2793313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 lvl="3" algn="l"/>
            <a:r>
              <a:rPr lang="en-US" dirty="0">
                <a:solidFill>
                  <a:schemeClr val="bg1"/>
                </a:solidFill>
              </a:rPr>
              <a:t>MANAGING</a:t>
            </a:r>
          </a:p>
          <a:p>
            <a:pPr lvl="3" algn="l"/>
            <a:r>
              <a:rPr lang="en-US" dirty="0">
                <a:solidFill>
                  <a:schemeClr val="bg1"/>
                </a:solidFill>
              </a:rPr>
              <a:t>THE MEDIA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4286" y="1255064"/>
            <a:ext cx="4341366" cy="463217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24" y="3463762"/>
            <a:ext cx="4478176" cy="488394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78" y="6251496"/>
            <a:ext cx="6315456" cy="3073597"/>
          </a:xfrm>
          <a:prstGeom prst="rect">
            <a:avLst/>
          </a:prstGeom>
        </p:spPr>
      </p:pic>
      <p:pic>
        <p:nvPicPr>
          <p:cNvPr id="6" name="image1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27886" y="4481574"/>
            <a:ext cx="2689552" cy="17699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59"/>
          <p:cNvSpPr/>
          <p:nvPr/>
        </p:nvSpPr>
        <p:spPr>
          <a:xfrm>
            <a:off x="1" y="-41860"/>
            <a:ext cx="5184742" cy="3278718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marR="0" lvl="4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>
                <a:solidFill>
                  <a:srgbClr val="FFFFFF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hape 159"/>
          <p:cNvSpPr/>
          <p:nvPr/>
        </p:nvSpPr>
        <p:spPr>
          <a:xfrm>
            <a:off x="690524" y="443545"/>
            <a:ext cx="3656887" cy="2294595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 lvl="3" algn="l"/>
            <a:r>
              <a:rPr lang="en-US" dirty="0">
                <a:solidFill>
                  <a:schemeClr val="bg1"/>
                </a:solidFill>
              </a:rPr>
              <a:t>PUBLIC</a:t>
            </a:r>
          </a:p>
          <a:p>
            <a:pPr lvl="3" algn="l"/>
            <a:r>
              <a:rPr lang="en-US" dirty="0">
                <a:solidFill>
                  <a:schemeClr val="bg1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0314863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776" y="3775976"/>
            <a:ext cx="3996966" cy="3996962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1" name="image21.jpg" descr="C:\Users\gui31064\Desktop\PULSE\PP32vigi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7249" y="1326140"/>
            <a:ext cx="3766930" cy="3535490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2" name="OU_-vas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36685" y="1326140"/>
            <a:ext cx="3515607" cy="3515605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7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2697" y="4299284"/>
            <a:ext cx="3979163" cy="4444174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image18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5311" y="5486911"/>
            <a:ext cx="3977259" cy="3256547"/>
          </a:xfrm>
          <a:prstGeom prst="rect">
            <a:avLst/>
          </a:prstGeom>
          <a:ln w="12700">
            <a:miter lim="400000"/>
          </a:ln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3" name="image2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3163" y="7880362"/>
            <a:ext cx="1726191" cy="172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59"/>
          <p:cNvSpPr/>
          <p:nvPr/>
        </p:nvSpPr>
        <p:spPr>
          <a:xfrm>
            <a:off x="1" y="-41860"/>
            <a:ext cx="5184742" cy="376412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285750" marR="0" lvl="4" indent="-28575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>
                <a:solidFill>
                  <a:srgbClr val="FFFFFF"/>
                </a:solidFill>
              </a:defRPr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hape 159"/>
          <p:cNvSpPr/>
          <p:nvPr/>
        </p:nvSpPr>
        <p:spPr>
          <a:xfrm>
            <a:off x="690524" y="443545"/>
            <a:ext cx="3656887" cy="2793313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 anchor="ctr"/>
          <a:lstStyle/>
          <a:p>
            <a:pPr lvl="3" algn="l"/>
            <a:r>
              <a:rPr lang="en-US" dirty="0">
                <a:solidFill>
                  <a:schemeClr val="bg1"/>
                </a:solidFill>
              </a:rPr>
              <a:t>BUILD</a:t>
            </a:r>
          </a:p>
          <a:p>
            <a:pPr lvl="3" algn="l"/>
            <a:r>
              <a:rPr lang="en-US" dirty="0">
                <a:solidFill>
                  <a:schemeClr val="bg1"/>
                </a:solidFill>
              </a:rPr>
              <a:t>CIVIC</a:t>
            </a:r>
          </a:p>
          <a:p>
            <a:pPr lvl="3" algn="l"/>
            <a:r>
              <a:rPr lang="en-US" dirty="0">
                <a:solidFill>
                  <a:schemeClr val="bg1"/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-1" y="-87673"/>
            <a:ext cx="13004802" cy="9928945"/>
          </a:xfrm>
          <a:prstGeom prst="rect">
            <a:avLst/>
          </a:prstGeom>
          <a:solidFill>
            <a:srgbClr val="2587B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021344" y="2958629"/>
            <a:ext cx="9739016" cy="3556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PRESS</a:t>
            </a:r>
          </a:p>
          <a:p>
            <a:pPr algn="l">
              <a:defRPr sz="12000" b="1">
                <a:latin typeface="Arial"/>
                <a:ea typeface="Arial"/>
                <a:cs typeface="Arial"/>
                <a:sym typeface="Arial"/>
              </a:defRPr>
            </a:pPr>
            <a:r>
              <a:t>STRATEGIES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159</Words>
  <Application>Microsoft Macintosh PowerPoint</Application>
  <PresentationFormat>Custom</PresentationFormat>
  <Paragraphs>56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R Fagan</dc:creator>
  <cp:lastModifiedBy>katie robertson</cp:lastModifiedBy>
  <cp:revision>37</cp:revision>
  <dcterms:modified xsi:type="dcterms:W3CDTF">2018-09-14T17:53:42Z</dcterms:modified>
</cp:coreProperties>
</file>